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92" r:id="rId2"/>
    <p:sldId id="687" r:id="rId3"/>
    <p:sldId id="715" r:id="rId4"/>
    <p:sldId id="716" r:id="rId5"/>
    <p:sldId id="717" r:id="rId6"/>
    <p:sldId id="718" r:id="rId7"/>
    <p:sldId id="719" r:id="rId8"/>
    <p:sldId id="721" r:id="rId9"/>
    <p:sldId id="723" r:id="rId10"/>
    <p:sldId id="724" r:id="rId11"/>
    <p:sldId id="730" r:id="rId12"/>
    <p:sldId id="725" r:id="rId13"/>
    <p:sldId id="729" r:id="rId14"/>
    <p:sldId id="762" r:id="rId15"/>
    <p:sldId id="763" r:id="rId16"/>
    <p:sldId id="727" r:id="rId17"/>
    <p:sldId id="745" r:id="rId18"/>
    <p:sldId id="746" r:id="rId19"/>
    <p:sldId id="747" r:id="rId20"/>
    <p:sldId id="748" r:id="rId21"/>
    <p:sldId id="749" r:id="rId22"/>
    <p:sldId id="750" r:id="rId23"/>
    <p:sldId id="751" r:id="rId24"/>
    <p:sldId id="752" r:id="rId25"/>
    <p:sldId id="726" r:id="rId26"/>
    <p:sldId id="728" r:id="rId27"/>
    <p:sldId id="753" r:id="rId28"/>
    <p:sldId id="754" r:id="rId29"/>
    <p:sldId id="755" r:id="rId30"/>
    <p:sldId id="756" r:id="rId31"/>
    <p:sldId id="764" r:id="rId32"/>
    <p:sldId id="757" r:id="rId33"/>
    <p:sldId id="758" r:id="rId34"/>
    <p:sldId id="771" r:id="rId35"/>
    <p:sldId id="759" r:id="rId36"/>
    <p:sldId id="731" r:id="rId37"/>
    <p:sldId id="760" r:id="rId38"/>
    <p:sldId id="761" r:id="rId39"/>
    <p:sldId id="733" r:id="rId40"/>
    <p:sldId id="742" r:id="rId41"/>
    <p:sldId id="671" r:id="rId42"/>
    <p:sldId id="765" r:id="rId43"/>
    <p:sldId id="766" r:id="rId44"/>
    <p:sldId id="768" r:id="rId45"/>
    <p:sldId id="744" r:id="rId46"/>
    <p:sldId id="743" r:id="rId47"/>
    <p:sldId id="705" r:id="rId48"/>
    <p:sldId id="767" r:id="rId49"/>
    <p:sldId id="690" r:id="rId50"/>
    <p:sldId id="610" r:id="rId51"/>
    <p:sldId id="775" r:id="rId52"/>
    <p:sldId id="609" r:id="rId53"/>
    <p:sldId id="693" r:id="rId54"/>
    <p:sldId id="734" r:id="rId55"/>
    <p:sldId id="736" r:id="rId56"/>
    <p:sldId id="773" r:id="rId57"/>
    <p:sldId id="774" r:id="rId58"/>
    <p:sldId id="772" r:id="rId59"/>
    <p:sldId id="737" r:id="rId60"/>
    <p:sldId id="735" r:id="rId61"/>
    <p:sldId id="738" r:id="rId62"/>
    <p:sldId id="776" r:id="rId63"/>
    <p:sldId id="739" r:id="rId64"/>
    <p:sldId id="740" r:id="rId65"/>
    <p:sldId id="777" r:id="rId66"/>
    <p:sldId id="778" r:id="rId67"/>
    <p:sldId id="769" r:id="rId68"/>
    <p:sldId id="770" r:id="rId69"/>
    <p:sldId id="366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73" autoAdjust="0"/>
    <p:restoredTop sz="94660"/>
  </p:normalViewPr>
  <p:slideViewPr>
    <p:cSldViewPr>
      <p:cViewPr varScale="1">
        <p:scale>
          <a:sx n="74" d="100"/>
          <a:sy n="74" d="100"/>
        </p:scale>
        <p:origin x="8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5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8AC075-41E8-41CB-AF82-662C7D4E90F0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BF67B9-7843-462F-9417-E21E936FD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88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E9730B-4B85-4B68-A22A-05221898847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0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68479C-50EA-4F13-85E2-BB88B8D3772B}" type="slidenum">
              <a:rPr lang="en-US" altLang="en-US"/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30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7B3F15-311D-47C8-928A-34B639CDA420}" type="slidenum">
              <a:rPr lang="en-US" altLang="en-US"/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3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A57C0B8-5DCF-4489-B455-AF93702EAA9D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848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3B3B330-95E9-4FFF-8F9F-78FCDD6419F4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21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40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6B49EA-0ACC-4603-A97C-1C3565259240}" type="slidenum">
              <a:rPr lang="en-US" altLang="en-US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51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70448B-9281-40EB-B023-873C4B6E225A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10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7407A2-7F52-45EB-B2BC-DE79AA3ED95A}" type="slidenum">
              <a:rPr lang="en-US" altLang="en-US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34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28CC12-09C6-448C-9BDE-5E167FB7830E}" type="slidenum">
              <a:rPr lang="en-US" altLang="en-US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205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32DEE7-5EDF-4492-BC95-62C35DBB249D}" type="slidenum">
              <a:rPr lang="en-US" altLang="en-US"/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337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9E19AF-0D2F-406E-A9E5-39BC5476CE1E}" type="slidenum">
              <a:rPr lang="en-US" altLang="en-US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442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8D2FDB-F80B-4A8A-B02D-B69B47C305B3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6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7F4E-3C7A-4FFD-819E-9700F8A2D11B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73D5-868C-48DF-AC61-EF3714995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28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5F2E-5D72-443A-B49C-DB64C402B290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F1F30-14D0-4BEC-835B-B24A70085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5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AA23-30FA-4B7A-8A16-7663679D539F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C3D5-BF3F-41DE-9DCA-0E00770E0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F35A-AE57-4764-B497-68427B1055E8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D4C40-A593-42FF-9049-DFB37FF31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5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1965-E342-4AAD-80B5-58F65BB9DE52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33DD-0D4B-4F35-B9D6-2CBDC71ED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9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36E8-FF91-44C6-B8CC-5AD63D68062A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71EA6-8D6D-44E7-B22F-10C369E10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2948-2997-40D1-A34A-B201E03FCD29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B9B3-8A49-407F-AF81-01F9C5AD9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6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7959-C35F-49B8-AA39-3817DC60D2E4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5CC3-5066-4D28-925B-7289FEFBF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2464E-3AF6-4677-B0D3-AF81B7AB8854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1D94-B68F-431D-A95A-E85F56DF9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5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7AB5-C7F9-42D4-B7EE-AE1E5CA9DAF0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55552-A1A3-4E96-93D0-AD3F39609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37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BBF-71D4-4164-B8F4-A145D6623A00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FEADD-C15F-4076-869A-3E5A41FC4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4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AFDB0-765C-4503-9E5E-BF7AD6385C53}" type="datetimeFigureOut">
              <a:rPr lang="en-US"/>
              <a:pPr>
                <a:defRPr/>
              </a:pPr>
              <a:t>12/15/2016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AF8828-73B6-4C2C-AA09-F2B2ED660E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Tx5O61IHOAhVJOD4KHUgtACMQjRwIBw&amp;url=https%3A%2F%2Fwww.researchgate.net%2Fpublication%2F228753522_Engineering_Design_and_Construction_of_Lunar_Bases&amp;bvm=bv.127521224,d.eWE&amp;psig=AFQjCNGSIJQA5rU9S2SjpVdU4Fl8LfN5dA&amp;ust=146909094619134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google.com/url?sa=i&amp;rct=j&amp;q=&amp;esrc=s&amp;source=images&amp;cd=&amp;cad=rja&amp;uact=8&amp;ved=0ahUKEwiTx5O61IHOAhVJOD4KHUgtACMQjRwIBw&amp;url=https%3A%2F%2Fwww.researchgate.net%2Fpublication%2F228753522_Engineering_Design_and_Construction_of_Lunar_Bases&amp;bvm=bv.127521224,d.eWE&amp;psig=AFQjCNGSIJQA5rU9S2SjpVdU4Fl8LfN5dA&amp;ust=146909094619134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www.google.com/url?sa=i&amp;rct=j&amp;q=&amp;esrc=s&amp;source=images&amp;cd=&amp;cad=rja&amp;uact=8&amp;ved=0ahUKEwiTx5O61IHOAhVJOD4KHUgtACMQjRwIBw&amp;url=https%3A%2F%2Fwww.researchgate.net%2Fpublication%2F228753522_Engineering_Design_and_Construction_of_Lunar_Bases&amp;bvm=bv.127521224,d.eWE&amp;psig=AFQjCNGSIJQA5rU9S2SjpVdU4Fl8LfN5dA&amp;ust=1469090946191347" TargetMode="Externa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xqFQoTCIiU--XA5ccCFQnRgAodqgAIYA&amp;url=http%3A%2F%2Fwww.havasok.hu%2Fcikk%2Fnem-lehet-megcafolni-jeti-letezeset&amp;psig=AFQjCNFXACNrGhoD-l66k6TTunJech1fPg&amp;ust=144173533410956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hyperlink" Target="http://www.google.com/url?sa=i&amp;rct=j&amp;q=&amp;esrc=s&amp;frm=1&amp;source=images&amp;cd=&amp;cad=rja&amp;uact=8&amp;ved=0CAcQjRxqFQoTCNKCxcnB5ccCFYSKDQodIVwLwA&amp;url=http%3A%2F%2Fdiyaquaponic2015.info%2Ftag%2Ftilapia-hydroponics&amp;bvm=bv.102022582,d.eXY&amp;psig=AFQjCNHETY_xdLE85KM5u7r4UDUfstoHyQ&amp;ust=1441735382135838" TargetMode="External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066800" y="863600"/>
            <a:ext cx="7010400" cy="28702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143000" y="995363"/>
            <a:ext cx="685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>
                <a:latin typeface="Century Gothic" panose="020B0502020202020204" pitchFamily="34" charset="0"/>
              </a:rPr>
              <a:t>Inflatables: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>
                <a:latin typeface="Century Gothic" panose="020B0502020202020204" pitchFamily="34" charset="0"/>
              </a:rPr>
              <a:t>Large, Immediate, Shielded Habitats</a:t>
            </a:r>
            <a:endParaRPr lang="en-US" altLang="en-US" sz="4400">
              <a:latin typeface="Century Gothic" panose="020B0502020202020204" pitchFamily="34" charset="0"/>
            </a:endParaRPr>
          </a:p>
        </p:txBody>
      </p:sp>
      <p:pic>
        <p:nvPicPr>
          <p:cNvPr id="2053" name="Picture 2" descr="C:\Users\llulibpub\Desktop\plata_do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762000" y="4495800"/>
            <a:ext cx="1681163" cy="200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749550" y="4876800"/>
            <a:ext cx="4946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Redlands, CA</a:t>
            </a:r>
            <a:r>
              <a:rPr lang="en-US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altLang="en-US" sz="240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7620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Asteroid Station</a:t>
            </a:r>
          </a:p>
        </p:txBody>
      </p:sp>
      <p:pic>
        <p:nvPicPr>
          <p:cNvPr id="11268" name="Picture 2" descr="Image result for asteroid 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b="29295"/>
          <a:stretch>
            <a:fillRect/>
          </a:stretch>
        </p:blipFill>
        <p:spPr bwMode="auto">
          <a:xfrm>
            <a:off x="2132013" y="1828800"/>
            <a:ext cx="4878387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7620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Furniture</a:t>
            </a:r>
          </a:p>
        </p:txBody>
      </p:sp>
      <p:pic>
        <p:nvPicPr>
          <p:cNvPr id="12292" name="Picture 2" descr="Image result for inflatable furni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38325"/>
            <a:ext cx="5181600" cy="3190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57400" y="2771775"/>
            <a:ext cx="51816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447800" y="2895600"/>
            <a:ext cx="6324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Advantages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Experience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524000"/>
            <a:ext cx="3225800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Experience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524000"/>
            <a:ext cx="3225800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7" name="Picture 5" descr="Image result for nasa inflatable habit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6" r="24953"/>
          <a:stretch>
            <a:fillRect/>
          </a:stretch>
        </p:blipFill>
        <p:spPr bwMode="auto">
          <a:xfrm>
            <a:off x="5334000" y="1524000"/>
            <a:ext cx="2109788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Experience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524000"/>
            <a:ext cx="3225800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1" name="Picture 5" descr="Image result for nasa inflatable habit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6" r="24953"/>
          <a:stretch>
            <a:fillRect/>
          </a:stretch>
        </p:blipFill>
        <p:spPr bwMode="auto">
          <a:xfrm>
            <a:off x="5334000" y="1524000"/>
            <a:ext cx="2109788" cy="2627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2735263"/>
            <a:ext cx="3683000" cy="2457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Ease of Set-up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1714500"/>
            <a:ext cx="4486275" cy="3429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019675"/>
            <a:ext cx="91249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5081588"/>
            <a:ext cx="22574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019675"/>
            <a:ext cx="91249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2688"/>
            <a:ext cx="91249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81200" y="2971800"/>
            <a:ext cx="5105400" cy="1090613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371600" y="3019425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Applications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0150"/>
            <a:ext cx="914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8563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7300"/>
            <a:ext cx="91535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96"/>
          <a:stretch>
            <a:fillRect/>
          </a:stretch>
        </p:blipFill>
        <p:spPr bwMode="auto">
          <a:xfrm>
            <a:off x="0" y="5434013"/>
            <a:ext cx="37623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6" t="15556"/>
          <a:stretch>
            <a:fillRect/>
          </a:stretch>
        </p:blipFill>
        <p:spPr bwMode="auto">
          <a:xfrm>
            <a:off x="379413" y="5305425"/>
            <a:ext cx="3063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448175"/>
            <a:ext cx="9134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Low mass – High volume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657600" cy="2547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083050" cy="25479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71600" y="406400"/>
            <a:ext cx="6400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Advantages of </a:t>
            </a:r>
            <a:r>
              <a:rPr lang="en-US" altLang="en-US" sz="4400" b="1" dirty="0" smtClean="0">
                <a:latin typeface="+mn-lt"/>
                <a:cs typeface="+mn-cs"/>
              </a:rPr>
              <a:t>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Very large volume</a:t>
            </a:r>
            <a:endParaRPr lang="en-US" alt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177213" cy="320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57400" y="2771775"/>
            <a:ext cx="50292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0" y="2895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Challenges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590800" y="1143000"/>
            <a:ext cx="39624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0" y="126682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Radiation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  <p:pic>
        <p:nvPicPr>
          <p:cNvPr id="29701" name="Picture 2" descr="http://www.4freephotos.com/download.php?image=6fac6ad739d1b473aaf695746186b27f&amp;file=u2/Radioactive-sign4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3106738"/>
            <a:ext cx="1935163" cy="172085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1676400"/>
            <a:ext cx="6276975" cy="45624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0" y="626110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Simonsen et al. 1997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271963" y="4208463"/>
            <a:ext cx="0" cy="152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16138" y="4167188"/>
            <a:ext cx="2155825" cy="31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987550" y="377825"/>
            <a:ext cx="5208588" cy="7747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18163" y="2655888"/>
            <a:ext cx="708025" cy="309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351463" y="4092575"/>
            <a:ext cx="0" cy="152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16138" y="4043363"/>
            <a:ext cx="3235325" cy="49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559425" y="2235200"/>
            <a:ext cx="1014413" cy="309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33600" y="406400"/>
            <a:ext cx="4876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Radiation Shielding</a:t>
            </a:r>
            <a:endParaRPr lang="en-US" altLang="en-US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Low Earth Orbit</a:t>
            </a:r>
          </a:p>
        </p:txBody>
      </p:sp>
      <p:pic>
        <p:nvPicPr>
          <p:cNvPr id="4100" name="Picture 2" descr="Bigelow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334000" cy="3733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Displaying FullSize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209800"/>
            <a:ext cx="4851400" cy="36385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1" t="57524" r="33572" b="26857"/>
          <a:stretch>
            <a:fillRect/>
          </a:stretch>
        </p:blipFill>
        <p:spPr bwMode="auto">
          <a:xfrm rot="-1759526">
            <a:off x="4589463" y="3432175"/>
            <a:ext cx="17081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33600" y="406400"/>
            <a:ext cx="4876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Radiation Shielding</a:t>
            </a:r>
            <a:endParaRPr lang="en-US" altLang="en-US" sz="4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590800" y="1143000"/>
            <a:ext cx="39624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0" y="126682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Punctures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  <p:pic>
        <p:nvPicPr>
          <p:cNvPr id="32773" name="Picture 6" descr="Image result for kevlar fab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352800" cy="2514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124200" y="406400"/>
            <a:ext cx="28194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Punctures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3797" name="Picture 2" descr="https://www.researchgate.net/profile/Leonhard_Bernold/publication/228753522/viewer/AS:97593208082464@1400279442826/background/5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1"/>
          <a:stretch>
            <a:fillRect/>
          </a:stretch>
        </p:blipFill>
        <p:spPr bwMode="auto">
          <a:xfrm>
            <a:off x="1936750" y="1604963"/>
            <a:ext cx="52387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124200" y="406400"/>
            <a:ext cx="28194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Punctures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4821" name="Picture 6" descr="Image result for kevlar fab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3352800" cy="2514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2" descr="https://www.researchgate.net/profile/Leonhard_Bernold/publication/228753522/viewer/AS:97593208082464@1400279442826/background/5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1"/>
          <a:stretch>
            <a:fillRect/>
          </a:stretch>
        </p:blipFill>
        <p:spPr bwMode="auto">
          <a:xfrm>
            <a:off x="1936750" y="1604963"/>
            <a:ext cx="52387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124200" y="406400"/>
            <a:ext cx="28194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Punctures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5845" name="Picture 6" descr="Image result for kevlar fab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3352800" cy="2514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3330575" cy="2514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7" name="Picture 2" descr="https://www.researchgate.net/profile/Leonhard_Bernold/publication/228753522/viewer/AS:97593208082464@1400279442826/background/5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1"/>
          <a:stretch>
            <a:fillRect/>
          </a:stretch>
        </p:blipFill>
        <p:spPr bwMode="auto">
          <a:xfrm>
            <a:off x="1936750" y="1604963"/>
            <a:ext cx="52387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895600" y="2771775"/>
            <a:ext cx="33528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0" y="2895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Phases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29000" y="406400"/>
            <a:ext cx="2286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0" y="4445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Phases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789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522663" cy="2366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29000" y="406400"/>
            <a:ext cx="2286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0" y="4445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Phases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522663" cy="2366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91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524000"/>
            <a:ext cx="4090988" cy="2366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29000" y="406400"/>
            <a:ext cx="2286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0" y="4445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Phases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39941" name="Picture 9" descr="Image result for martian 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71963"/>
            <a:ext cx="2876550" cy="2209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522663" cy="2366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94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524000"/>
            <a:ext cx="4090988" cy="2366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429000" y="406400"/>
            <a:ext cx="2286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0" y="4445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Phases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905000"/>
            <a:ext cx="5667375" cy="4267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Image result for lunar gateway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3"/>
          <a:stretch>
            <a:fillRect/>
          </a:stretch>
        </p:blipFill>
        <p:spPr bwMode="auto">
          <a:xfrm>
            <a:off x="2506663" y="1143000"/>
            <a:ext cx="4275137" cy="3810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Earth-Moon Libration Point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209800" y="2543175"/>
            <a:ext cx="4724400" cy="21050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447800" y="2543175"/>
            <a:ext cx="6324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Very Large Inflatables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19275" y="433388"/>
            <a:ext cx="5495925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Very Large 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30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474788"/>
            <a:ext cx="3709988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19275" y="433388"/>
            <a:ext cx="5495925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Very Large 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4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74788"/>
            <a:ext cx="3221037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474788"/>
            <a:ext cx="3709988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19275" y="433388"/>
            <a:ext cx="5495925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Very Large Inflatables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5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74788"/>
            <a:ext cx="3221037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/>
          <a:stretch>
            <a:fillRect/>
          </a:stretch>
        </p:blipFill>
        <p:spPr bwMode="auto">
          <a:xfrm>
            <a:off x="1933575" y="4191000"/>
            <a:ext cx="5410200" cy="2409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474788"/>
            <a:ext cx="3709988" cy="24876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C:\Users\llulibpub\Desktop\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876300"/>
            <a:ext cx="71167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9513" y="917575"/>
            <a:ext cx="7019925" cy="5486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1295400" y="304800"/>
            <a:ext cx="731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  <a:latin typeface="Gill Sans MT Condensed" panose="020B0506020104020203" pitchFamily="34" charset="0"/>
                <a:cs typeface="Tahoma" panose="020B0604030504040204" pitchFamily="34" charset="0"/>
              </a:rPr>
              <a:t>C.  “Outdoors”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4400" y="735013"/>
            <a:ext cx="7467600" cy="5894387"/>
          </a:xfrm>
          <a:prstGeom prst="roundRect">
            <a:avLst>
              <a:gd name="adj" fmla="val 18832"/>
            </a:avLst>
          </a:prstGeom>
          <a:noFill/>
          <a:ln w="488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174750" y="942975"/>
            <a:ext cx="6945313" cy="5461000"/>
          </a:xfrm>
          <a:prstGeom prst="roundRect">
            <a:avLst>
              <a:gd name="adj" fmla="val 1558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 rot="5400000">
            <a:off x="2286000" y="-838200"/>
            <a:ext cx="990600" cy="3276600"/>
          </a:xfrm>
          <a:prstGeom prst="roundRect">
            <a:avLst>
              <a:gd name="adj" fmla="val 16667"/>
            </a:avLst>
          </a:prstGeom>
          <a:solidFill>
            <a:srgbClr val="606060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3000" y="304800"/>
            <a:ext cx="3276600" cy="990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179513" y="381000"/>
            <a:ext cx="3240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800" b="1" dirty="0">
                <a:latin typeface="+mn-lt"/>
                <a:cs typeface="+mn-cs"/>
              </a:rPr>
              <a:t>“Outdoors”</a:t>
            </a:r>
            <a:endParaRPr lang="en-US" altLang="en-US" sz="4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1905000" y="2543175"/>
            <a:ext cx="5486400" cy="11906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447800" y="2543175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Comparisons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1938" y="433388"/>
            <a:ext cx="86106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Compared With </a:t>
            </a:r>
            <a:r>
              <a:rPr lang="en-US" altLang="en-US" sz="4400" b="1" dirty="0" smtClean="0">
                <a:latin typeface="+mn-lt"/>
                <a:cs typeface="+mn-cs"/>
              </a:rPr>
              <a:t>ISRU Construction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8133" name="Picture 7" descr="Image result for mars base 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/>
          <a:stretch>
            <a:fillRect/>
          </a:stretch>
        </p:blipFill>
        <p:spPr bwMode="auto">
          <a:xfrm>
            <a:off x="381000" y="1676400"/>
            <a:ext cx="4044950" cy="22844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897313" cy="22844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5" name="Picture 10" descr="Image result for mars base constru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222750"/>
            <a:ext cx="5505450" cy="2419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43000" y="406400"/>
            <a:ext cx="6858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Compared With 3D Printing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713163" cy="2297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43000" y="406400"/>
            <a:ext cx="68580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>
                <a:latin typeface="+mn-lt"/>
                <a:cs typeface="+mn-cs"/>
              </a:rPr>
              <a:t>Compared With 3D Printing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50181" name="Picture 7" descr="Image result for 3d printed mars habi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r="5029"/>
          <a:stretch>
            <a:fillRect/>
          </a:stretch>
        </p:blipFill>
        <p:spPr bwMode="auto">
          <a:xfrm>
            <a:off x="1855788" y="4114800"/>
            <a:ext cx="5459412" cy="2297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713163" cy="2297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apiemistika.lt/wp-content/uploads/2013/04/kolonija-mars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57400" y="2771775"/>
            <a:ext cx="50292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0" y="2895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>
                <a:latin typeface="Century Gothic" panose="020B0502020202020204" pitchFamily="34" charset="0"/>
              </a:rPr>
              <a:t>The UniHab</a:t>
            </a:r>
            <a:endParaRPr lang="en-US" altLang="en-US" sz="480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7620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Interplanetary Travel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1524000"/>
            <a:ext cx="5857875" cy="34194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420" r="55339" b="79968"/>
          <a:stretch>
            <a:fillRect/>
          </a:stretch>
        </p:blipFill>
        <p:spPr bwMode="auto">
          <a:xfrm>
            <a:off x="2590800" y="2667000"/>
            <a:ext cx="4164013" cy="2806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The </a:t>
            </a:r>
            <a:r>
              <a:rPr lang="en-US" altLang="en-US" sz="4400" b="1" dirty="0" err="1" smtClean="0">
                <a:latin typeface="+mn-lt"/>
                <a:cs typeface="+mn-cs"/>
              </a:rPr>
              <a:t>UniHab</a:t>
            </a:r>
            <a:endParaRPr lang="en-US" altLang="en-US" sz="4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The </a:t>
            </a:r>
            <a:r>
              <a:rPr lang="en-US" altLang="en-US" sz="4400" b="1" dirty="0" err="1" smtClean="0">
                <a:latin typeface="+mn-lt"/>
                <a:cs typeface="+mn-cs"/>
              </a:rPr>
              <a:t>UniHab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663700"/>
            <a:ext cx="6383337" cy="47879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23" name="Straight Connector 68622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0" y="18288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0" y="27432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0" y="3189288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5334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0" y="979488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0" y="762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0" y="58023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0" y="67167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572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0" y="62595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0" y="53451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0" y="45069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0" y="4953000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0" y="4049713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9144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3716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18288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22860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27432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32004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6576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41148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5720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0292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4864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59436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64008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68580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73152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77724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82296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8686800" y="0"/>
            <a:ext cx="0" cy="6858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666875" y="557213"/>
            <a:ext cx="5867400" cy="586740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16238" y="685800"/>
            <a:ext cx="2133600" cy="213360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98888" y="2687638"/>
            <a:ext cx="1739900" cy="1725612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32263" y="3048000"/>
            <a:ext cx="998537" cy="99060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752600" y="3997325"/>
            <a:ext cx="1160463" cy="11747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881313" y="3775075"/>
            <a:ext cx="946150" cy="2127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881313" y="3200400"/>
            <a:ext cx="31750" cy="79692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679575" y="3200400"/>
            <a:ext cx="1217613" cy="138113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635500" y="3041650"/>
            <a:ext cx="11113" cy="99853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094163" y="4370388"/>
            <a:ext cx="276225" cy="2009775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976563" y="5241925"/>
            <a:ext cx="447675" cy="690563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13063" y="4008438"/>
            <a:ext cx="520700" cy="123348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572000" y="4422775"/>
            <a:ext cx="192088" cy="202088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784725" y="4402138"/>
            <a:ext cx="1254125" cy="3175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018213" y="4094163"/>
            <a:ext cx="11112" cy="328612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59400" y="4094163"/>
            <a:ext cx="2136775" cy="2063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29325" y="4402138"/>
            <a:ext cx="935038" cy="85090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30875" y="4433888"/>
            <a:ext cx="276225" cy="162718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657725" y="5327650"/>
            <a:ext cx="1222375" cy="21113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28" name="TextBox 34"/>
          <p:cNvSpPr txBox="1">
            <a:spLocks noChangeArrowheads="1"/>
          </p:cNvSpPr>
          <p:nvPr/>
        </p:nvSpPr>
        <p:spPr bwMode="auto">
          <a:xfrm>
            <a:off x="3200400" y="1595438"/>
            <a:ext cx="166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Centrifuge</a:t>
            </a:r>
          </a:p>
        </p:txBody>
      </p:sp>
      <p:sp>
        <p:nvSpPr>
          <p:cNvPr id="54329" name="TextBox 112"/>
          <p:cNvSpPr txBox="1">
            <a:spLocks noChangeArrowheads="1"/>
          </p:cNvSpPr>
          <p:nvPr/>
        </p:nvSpPr>
        <p:spPr bwMode="auto">
          <a:xfrm>
            <a:off x="5349875" y="2362200"/>
            <a:ext cx="1889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Hydroponic garden</a:t>
            </a:r>
          </a:p>
        </p:txBody>
      </p:sp>
      <p:sp>
        <p:nvSpPr>
          <p:cNvPr id="54330" name="TextBox 113"/>
          <p:cNvSpPr txBox="1">
            <a:spLocks noChangeArrowheads="1"/>
          </p:cNvSpPr>
          <p:nvPr/>
        </p:nvSpPr>
        <p:spPr bwMode="auto">
          <a:xfrm>
            <a:off x="3733800" y="3352800"/>
            <a:ext cx="188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Bathrooms</a:t>
            </a:r>
          </a:p>
        </p:txBody>
      </p:sp>
      <p:sp>
        <p:nvSpPr>
          <p:cNvPr id="54331" name="TextBox 117"/>
          <p:cNvSpPr txBox="1">
            <a:spLocks noChangeArrowheads="1"/>
          </p:cNvSpPr>
          <p:nvPr/>
        </p:nvSpPr>
        <p:spPr bwMode="auto">
          <a:xfrm>
            <a:off x="1676400" y="4572000"/>
            <a:ext cx="188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Labs</a:t>
            </a:r>
          </a:p>
        </p:txBody>
      </p:sp>
      <p:sp>
        <p:nvSpPr>
          <p:cNvPr id="54332" name="TextBox 118"/>
          <p:cNvSpPr txBox="1">
            <a:spLocks noChangeArrowheads="1"/>
          </p:cNvSpPr>
          <p:nvPr/>
        </p:nvSpPr>
        <p:spPr bwMode="auto">
          <a:xfrm>
            <a:off x="1611313" y="3244850"/>
            <a:ext cx="137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Dirty Garage</a:t>
            </a:r>
          </a:p>
        </p:txBody>
      </p:sp>
      <p:sp>
        <p:nvSpPr>
          <p:cNvPr id="54333" name="TextBox 119"/>
          <p:cNvSpPr txBox="1">
            <a:spLocks noChangeArrowheads="1"/>
          </p:cNvSpPr>
          <p:nvPr/>
        </p:nvSpPr>
        <p:spPr bwMode="auto">
          <a:xfrm>
            <a:off x="1981200" y="2362200"/>
            <a:ext cx="137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Clean</a:t>
            </a:r>
            <a:b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</a:b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Garage</a:t>
            </a:r>
          </a:p>
        </p:txBody>
      </p:sp>
      <p:sp>
        <p:nvSpPr>
          <p:cNvPr id="54334" name="TextBox 120"/>
          <p:cNvSpPr txBox="1">
            <a:spLocks noChangeArrowheads="1"/>
          </p:cNvSpPr>
          <p:nvPr/>
        </p:nvSpPr>
        <p:spPr bwMode="auto">
          <a:xfrm>
            <a:off x="2971800" y="4132263"/>
            <a:ext cx="137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Kitchen</a:t>
            </a:r>
          </a:p>
        </p:txBody>
      </p:sp>
      <p:sp>
        <p:nvSpPr>
          <p:cNvPr id="54335" name="TextBox 121"/>
          <p:cNvSpPr txBox="1">
            <a:spLocks noChangeArrowheads="1"/>
          </p:cNvSpPr>
          <p:nvPr/>
        </p:nvSpPr>
        <p:spPr bwMode="auto">
          <a:xfrm>
            <a:off x="3003550" y="5407025"/>
            <a:ext cx="137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Living Room</a:t>
            </a:r>
          </a:p>
        </p:txBody>
      </p:sp>
      <p:sp>
        <p:nvSpPr>
          <p:cNvPr id="54336" name="TextBox 122"/>
          <p:cNvSpPr txBox="1">
            <a:spLocks noChangeArrowheads="1"/>
          </p:cNvSpPr>
          <p:nvPr/>
        </p:nvSpPr>
        <p:spPr bwMode="auto">
          <a:xfrm>
            <a:off x="5334000" y="4800600"/>
            <a:ext cx="1722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Bradley Hand ITC" panose="03070402050302030203" pitchFamily="66" charset="0"/>
              </a:rPr>
              <a:t>Bedrooms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75150" y="4090988"/>
            <a:ext cx="969963" cy="3222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4494213" y="4229100"/>
            <a:ext cx="257175" cy="190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7" name="Straight Connector 126"/>
          <p:cNvCxnSpPr/>
          <p:nvPr/>
        </p:nvCxnSpPr>
        <p:spPr>
          <a:xfrm flipV="1">
            <a:off x="5029200" y="3957638"/>
            <a:ext cx="0" cy="4381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4572000" y="4089400"/>
            <a:ext cx="0" cy="4381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775"/>
            <a:ext cx="63246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Bedrooms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209800"/>
            <a:ext cx="4579938" cy="3733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Bedrooms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676400"/>
            <a:ext cx="3198813" cy="2170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188" y="1676400"/>
            <a:ext cx="1250950" cy="97948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Bedrooms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676400"/>
            <a:ext cx="3198813" cy="2170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188" y="1676400"/>
            <a:ext cx="1250950" cy="97948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83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8305"/>
          <a:stretch>
            <a:fillRect/>
          </a:stretch>
        </p:blipFill>
        <p:spPr bwMode="auto">
          <a:xfrm>
            <a:off x="4762500" y="1676400"/>
            <a:ext cx="3162300" cy="2170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Bedrooms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676400"/>
            <a:ext cx="3198813" cy="2170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188" y="1676400"/>
            <a:ext cx="1250950" cy="979488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8305"/>
          <a:stretch>
            <a:fillRect/>
          </a:stretch>
        </p:blipFill>
        <p:spPr bwMode="auto">
          <a:xfrm>
            <a:off x="4762500" y="1676400"/>
            <a:ext cx="3162300" cy="2170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1"/>
          <a:stretch>
            <a:fillRect/>
          </a:stretch>
        </p:blipFill>
        <p:spPr bwMode="auto">
          <a:xfrm>
            <a:off x="3182938" y="4149725"/>
            <a:ext cx="3065462" cy="22701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Bedrooms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2286000"/>
            <a:ext cx="5273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Greenhouse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133600"/>
            <a:ext cx="4267200" cy="3486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7620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Aerobraking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62125"/>
            <a:ext cx="6734175" cy="3343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Greenhouse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2469" name="Picture 4" descr="http://www.havasok.hu/vid_img/bio-regenerative-life-support-syste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22438"/>
            <a:ext cx="4038600" cy="216376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http://www.aquaponics.com.cn/discuzx20ml/data/attachment/forum/201212/28/145305x6fmruwmmuzf4hx5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1506"/>
          <a:stretch>
            <a:fillRect/>
          </a:stretch>
        </p:blipFill>
        <p:spPr bwMode="auto">
          <a:xfrm>
            <a:off x="2514600" y="4237038"/>
            <a:ext cx="4038600" cy="216376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144001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4019550" cy="3333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144001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8175"/>
            <a:ext cx="5756275" cy="4313238"/>
          </a:xfrm>
          <a:prstGeom prst="rect">
            <a:avLst/>
          </a:prstGeom>
          <a:solidFill>
            <a:srgbClr val="000000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0"/>
            <a:ext cx="9144001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438400"/>
            <a:ext cx="7143750" cy="280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875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6565" name="Picture 2" descr="Image result for truss 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667000"/>
            <a:ext cx="4737100" cy="2330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4" descr="Image result for human centrifu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89225"/>
            <a:ext cx="3289300" cy="2330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42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71341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42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Centrifuge</a:t>
            </a:r>
            <a:endParaRPr lang="en-US" altLang="en-US" sz="4000" dirty="0">
              <a:latin typeface="+mn-lt"/>
              <a:cs typeface="+mn-cs"/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713413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8075613" cy="20701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 descr="Displaying IMG_1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715000" cy="4286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895600" y="406400"/>
            <a:ext cx="3352800" cy="8445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4445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400" b="1" dirty="0" smtClean="0">
                <a:latin typeface="+mn-lt"/>
                <a:cs typeface="+mn-cs"/>
              </a:rPr>
              <a:t>The </a:t>
            </a:r>
            <a:r>
              <a:rPr lang="en-US" altLang="en-US" sz="4400" b="1" dirty="0" err="1" smtClean="0">
                <a:latin typeface="+mn-lt"/>
                <a:cs typeface="+mn-cs"/>
              </a:rPr>
              <a:t>UniHab</a:t>
            </a:r>
            <a:endParaRPr lang="en-US" altLang="en-US" sz="40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39798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sueellenwelfonderauthor.files.wordpress.com/2013/05/a-cat-cute-standing-kitten-bugging-for-a-sec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425700"/>
            <a:ext cx="2614613" cy="29416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0" y="10906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a typeface="MS PGothic" panose="020B0600070205080204" pitchFamily="34" charset="-128"/>
              </a:rPr>
              <a:t>Thank you for your attention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0" y="5334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Lunar Base</a:t>
            </a:r>
          </a:p>
        </p:txBody>
      </p:sp>
      <p:pic>
        <p:nvPicPr>
          <p:cNvPr id="8196" name="Picture 2" descr="Image result for bigelow lunar 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619750" cy="35052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5334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Mars Base</a:t>
            </a:r>
          </a:p>
        </p:txBody>
      </p:sp>
      <p:pic>
        <p:nvPicPr>
          <p:cNvPr id="9220" name="Picture 2" descr="Image result for inflatable m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57325"/>
            <a:ext cx="5715000" cy="3648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76200" y="528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Phobos Outpost</a:t>
            </a:r>
          </a:p>
        </p:txBody>
      </p:sp>
      <p:pic>
        <p:nvPicPr>
          <p:cNvPr id="10244" name="Picture 2" descr="Image result for phobos 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1" b="22047"/>
          <a:stretch>
            <a:fillRect/>
          </a:stretch>
        </p:blipFill>
        <p:spPr bwMode="auto">
          <a:xfrm>
            <a:off x="2057400" y="1676400"/>
            <a:ext cx="4953000" cy="3352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172</Words>
  <Application>Microsoft Office PowerPoint</Application>
  <PresentationFormat>On-screen Show (4:3)</PresentationFormat>
  <Paragraphs>91</Paragraphs>
  <Slides>69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Calibri</vt:lpstr>
      <vt:lpstr>Arial</vt:lpstr>
      <vt:lpstr>Century Gothic</vt:lpstr>
      <vt:lpstr>Times New Roman</vt:lpstr>
      <vt:lpstr>Gill Sans MT Condensed</vt:lpstr>
      <vt:lpstr>Tahoma</vt:lpstr>
      <vt:lpstr>Bradley Hand ITC</vt:lpstr>
      <vt:lpstr>MS PGothic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Loma Linda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Library Systems</dc:creator>
  <cp:lastModifiedBy>llulibpub</cp:lastModifiedBy>
  <cp:revision>123</cp:revision>
  <dcterms:created xsi:type="dcterms:W3CDTF">2015-06-25T18:10:55Z</dcterms:created>
  <dcterms:modified xsi:type="dcterms:W3CDTF">2016-12-16T06:46:14Z</dcterms:modified>
</cp:coreProperties>
</file>